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5" r:id="rId4"/>
    <p:sldId id="266" r:id="rId5"/>
    <p:sldId id="260" r:id="rId6"/>
    <p:sldId id="264" r:id="rId7"/>
    <p:sldId id="261" r:id="rId8"/>
    <p:sldId id="262" r:id="rId9"/>
    <p:sldId id="267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D6878-D874-412D-842C-AA155E1C336B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87F5F-B2B6-46AA-A3A5-016264551B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6569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0B4F09-02F6-4B53-8692-070ADF6CBC7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1199A34-F596-48F6-A3D1-F009F996726A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63F7128-1BDA-4650-BECC-8B22C9E633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9A34-F596-48F6-A3D1-F009F996726A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128-1BDA-4650-BECC-8B22C9E633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9A34-F596-48F6-A3D1-F009F996726A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128-1BDA-4650-BECC-8B22C9E633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199A34-F596-48F6-A3D1-F009F996726A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3F7128-1BDA-4650-BECC-8B22C9E633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199A34-F596-48F6-A3D1-F009F996726A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63F7128-1BDA-4650-BECC-8B22C9E633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9A34-F596-48F6-A3D1-F009F996726A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128-1BDA-4650-BECC-8B22C9E633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9A34-F596-48F6-A3D1-F009F996726A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128-1BDA-4650-BECC-8B22C9E633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199A34-F596-48F6-A3D1-F009F996726A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3F7128-1BDA-4650-BECC-8B22C9E633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9A34-F596-48F6-A3D1-F009F996726A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128-1BDA-4650-BECC-8B22C9E633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199A34-F596-48F6-A3D1-F009F996726A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3F7128-1BDA-4650-BECC-8B22C9E633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199A34-F596-48F6-A3D1-F009F996726A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3F7128-1BDA-4650-BECC-8B22C9E633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199A34-F596-48F6-A3D1-F009F996726A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3F7128-1BDA-4650-BECC-8B22C9E633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index_cs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about-eu/basic-information/symbols/anthem/index_cs.htm" TargetMode="External"/><Relationship Id="rId2" Type="http://schemas.openxmlformats.org/officeDocument/2006/relationships/hyperlink" Target="http://europa.eu/about-eu/basic-information/symbols/flag/index_c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uropa.eu/about-eu/basic-information/symbols/motto/index_cs.htm" TargetMode="External"/><Relationship Id="rId4" Type="http://schemas.openxmlformats.org/officeDocument/2006/relationships/hyperlink" Target="http://europa.eu/about-eu/basic-information/symbols/europe-day/index_cs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europago/explore/init.jsp?language=c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ČR A EVROPSKÁ INTEGRACE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9136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</a:t>
            </a:r>
            <a:r>
              <a:rPr lang="cs-CZ" dirty="0"/>
              <a:t> KOVAŘÍKOVÁ, Hana. </a:t>
            </a:r>
            <a:r>
              <a:rPr lang="cs-CZ" i="1" dirty="0"/>
              <a:t>Občanská výchova pro odborná učiliště </a:t>
            </a:r>
            <a:r>
              <a:rPr lang="cs-CZ" i="1" dirty="0" smtClean="0"/>
              <a:t>I. </a:t>
            </a:r>
            <a:r>
              <a:rPr lang="cs-CZ" dirty="0"/>
              <a:t>Nakladatelství Septima, Praha 2006, ISBN 80-7216-234-9 </a:t>
            </a:r>
          </a:p>
          <a:p>
            <a:r>
              <a:rPr lang="cs-CZ" dirty="0" smtClean="0"/>
              <a:t>NEZNÁMÝ</a:t>
            </a:r>
            <a:r>
              <a:rPr lang="cs-CZ" dirty="0"/>
              <a:t>. </a:t>
            </a:r>
            <a:r>
              <a:rPr lang="cs-CZ" i="1" dirty="0"/>
              <a:t>evropská unie</a:t>
            </a:r>
            <a:r>
              <a:rPr lang="cs-CZ" dirty="0"/>
              <a:t> [online]. [cit. </a:t>
            </a:r>
            <a:r>
              <a:rPr lang="cs-CZ" dirty="0" smtClean="0"/>
              <a:t>20.2.2013</a:t>
            </a:r>
            <a:r>
              <a:rPr lang="cs-CZ" dirty="0"/>
              <a:t>]. Dostupný na WWW: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europa.eu/index_cs.htm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756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 skončení 2. světové války se evropští politici rozhodli, že napříště budou řešit všechny problémy společně.</a:t>
            </a:r>
          </a:p>
          <a:p>
            <a:r>
              <a:rPr lang="cs-CZ" dirty="0" smtClean="0"/>
              <a:t>Hlavním cílem bylo, aby se již nikdy neválčilo, lidé mohli normálně žít, vzájemně se podporovat a obchodovat spolu.</a:t>
            </a:r>
          </a:p>
          <a:p>
            <a:r>
              <a:rPr lang="cs-CZ" dirty="0" smtClean="0"/>
              <a:t>Jedním ze způsobů, jak toho dosáhnout, bylo kontrolovat, kolik uhlí a oceli mohou jednotlivé země mít. Uhlí a ocel jsou nutné pro výrobu válečných zbraní a kontrola toho, k čemu budou státy uhlí a ocel používat, měla zabránit zbrojení a válkám.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863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cíle </a:t>
            </a:r>
            <a:r>
              <a:rPr lang="cs-CZ" dirty="0" err="1" smtClean="0"/>
              <a:t>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7467600" cy="44131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 smtClean="0"/>
              <a:t>společná </a:t>
            </a:r>
            <a:r>
              <a:rPr lang="cs-CZ" sz="3200" dirty="0"/>
              <a:t>zahraniční a bezpečnostní politika</a:t>
            </a:r>
          </a:p>
          <a:p>
            <a:r>
              <a:rPr lang="cs-CZ" sz="3200" dirty="0" smtClean="0"/>
              <a:t>hospodářská </a:t>
            </a:r>
            <a:r>
              <a:rPr lang="cs-CZ" sz="3200" dirty="0"/>
              <a:t>a měnová unie (EURO začalo v r. 1999 užívat 11 zemí…-dnes 16 zemí, bankovky a mince vydány až v r. 2002)</a:t>
            </a:r>
          </a:p>
          <a:p>
            <a:r>
              <a:rPr lang="cs-CZ" sz="3200" dirty="0" smtClean="0"/>
              <a:t>spolupráce </a:t>
            </a:r>
            <a:r>
              <a:rPr lang="cs-CZ" sz="3200" dirty="0"/>
              <a:t>v oblasti justice a vnitřní bezpečnosti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29695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a instituce </a:t>
            </a:r>
            <a:r>
              <a:rPr lang="cs-CZ" dirty="0" err="1" smtClean="0"/>
              <a:t>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 smtClean="0"/>
              <a:t>Evropská komise </a:t>
            </a:r>
            <a:r>
              <a:rPr lang="cs-CZ" dirty="0" smtClean="0"/>
              <a:t>– nejvyšší řídící orgán EU</a:t>
            </a:r>
          </a:p>
          <a:p>
            <a:r>
              <a:rPr lang="cs-CZ" b="1" u="sng" dirty="0" smtClean="0"/>
              <a:t>Evropská rada </a:t>
            </a:r>
            <a:r>
              <a:rPr lang="cs-CZ" dirty="0" smtClean="0"/>
              <a:t>– schvaluje rozhodnutí </a:t>
            </a:r>
            <a:r>
              <a:rPr lang="cs-CZ" dirty="0"/>
              <a:t>E</a:t>
            </a:r>
            <a:r>
              <a:rPr lang="cs-CZ" dirty="0" smtClean="0"/>
              <a:t>vropské komise, rozhoduje o přijetí nových členů</a:t>
            </a:r>
          </a:p>
          <a:p>
            <a:r>
              <a:rPr lang="cs-CZ" b="1" u="sng" dirty="0" smtClean="0"/>
              <a:t>Rada ministrů </a:t>
            </a:r>
            <a:r>
              <a:rPr lang="cs-CZ" dirty="0" smtClean="0"/>
              <a:t>– vykonává rozhodnutí Evropské rady</a:t>
            </a:r>
          </a:p>
          <a:p>
            <a:r>
              <a:rPr lang="cs-CZ" b="1" u="sng" dirty="0" smtClean="0"/>
              <a:t>Evropský parlament </a:t>
            </a:r>
            <a:r>
              <a:rPr lang="cs-CZ" dirty="0" smtClean="0"/>
              <a:t>– kontroluje zákony schvalované parlamenty jednotlivých členských států</a:t>
            </a:r>
          </a:p>
          <a:p>
            <a:r>
              <a:rPr lang="cs-CZ" b="1" u="sng" dirty="0" smtClean="0"/>
              <a:t>Evropský soudní dvůr </a:t>
            </a:r>
            <a:r>
              <a:rPr lang="cs-CZ" dirty="0" smtClean="0"/>
              <a:t>– rozhoduje spory mezi státy 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981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48088" y="188640"/>
            <a:ext cx="3967162" cy="5089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Členské státy </a:t>
            </a:r>
            <a:r>
              <a:rPr lang="cs-CZ" dirty="0" err="1" smtClean="0"/>
              <a:t>eu</a:t>
            </a:r>
            <a:endParaRPr lang="cs-CZ" dirty="0"/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374808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2890664" cy="6552728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Belgie (1952)</a:t>
            </a:r>
          </a:p>
          <a:p>
            <a:r>
              <a:rPr lang="cs-CZ" dirty="0"/>
              <a:t>Bulharsko (2007)</a:t>
            </a:r>
          </a:p>
          <a:p>
            <a:r>
              <a:rPr lang="cs-CZ" dirty="0"/>
              <a:t>Česká republika (2004)</a:t>
            </a:r>
          </a:p>
          <a:p>
            <a:r>
              <a:rPr lang="cs-CZ" dirty="0"/>
              <a:t>Dánsko (1973)</a:t>
            </a:r>
          </a:p>
          <a:p>
            <a:r>
              <a:rPr lang="cs-CZ" dirty="0"/>
              <a:t>Estonsko (2004)</a:t>
            </a:r>
          </a:p>
          <a:p>
            <a:r>
              <a:rPr lang="cs-CZ" dirty="0"/>
              <a:t>Finsko (1995)</a:t>
            </a:r>
          </a:p>
          <a:p>
            <a:r>
              <a:rPr lang="cs-CZ" dirty="0"/>
              <a:t>Francie (1952)</a:t>
            </a:r>
          </a:p>
          <a:p>
            <a:r>
              <a:rPr lang="cs-CZ" dirty="0"/>
              <a:t>Irsko (1973)</a:t>
            </a:r>
          </a:p>
          <a:p>
            <a:r>
              <a:rPr lang="cs-CZ" dirty="0"/>
              <a:t>Itálie (1952)</a:t>
            </a:r>
          </a:p>
          <a:p>
            <a:r>
              <a:rPr lang="cs-CZ" dirty="0"/>
              <a:t>Kypr (2004)</a:t>
            </a:r>
          </a:p>
          <a:p>
            <a:r>
              <a:rPr lang="cs-CZ" dirty="0"/>
              <a:t>Litva (2004)</a:t>
            </a:r>
          </a:p>
          <a:p>
            <a:r>
              <a:rPr lang="cs-CZ" dirty="0"/>
              <a:t>Lotyšsko (2004)</a:t>
            </a:r>
          </a:p>
          <a:p>
            <a:r>
              <a:rPr lang="cs-CZ" dirty="0"/>
              <a:t>Lucembursko (1952)</a:t>
            </a:r>
          </a:p>
          <a:p>
            <a:r>
              <a:rPr lang="cs-CZ" dirty="0"/>
              <a:t>Maďarsko (2004)</a:t>
            </a:r>
          </a:p>
          <a:p>
            <a:r>
              <a:rPr lang="cs-CZ" dirty="0"/>
              <a:t>Malta (2004)</a:t>
            </a:r>
          </a:p>
          <a:p>
            <a:r>
              <a:rPr lang="cs-CZ" dirty="0"/>
              <a:t>Německo (1952)</a:t>
            </a:r>
          </a:p>
          <a:p>
            <a:r>
              <a:rPr lang="cs-CZ" dirty="0"/>
              <a:t>Nizozemsko (1952)</a:t>
            </a:r>
          </a:p>
          <a:p>
            <a:r>
              <a:rPr lang="cs-CZ" dirty="0"/>
              <a:t>Polsko (2004)</a:t>
            </a:r>
          </a:p>
          <a:p>
            <a:r>
              <a:rPr lang="cs-CZ" dirty="0"/>
              <a:t>Portugalsko (1986)</a:t>
            </a:r>
          </a:p>
          <a:p>
            <a:r>
              <a:rPr lang="cs-CZ" dirty="0"/>
              <a:t>Rakousko (1995)</a:t>
            </a:r>
          </a:p>
          <a:p>
            <a:r>
              <a:rPr lang="cs-CZ" dirty="0"/>
              <a:t>Řecko (1981)</a:t>
            </a:r>
          </a:p>
          <a:p>
            <a:r>
              <a:rPr lang="cs-CZ" dirty="0"/>
              <a:t>Rumunsko (2007)</a:t>
            </a:r>
          </a:p>
          <a:p>
            <a:r>
              <a:rPr lang="cs-CZ" dirty="0"/>
              <a:t>Slovensko (2004)</a:t>
            </a:r>
          </a:p>
          <a:p>
            <a:r>
              <a:rPr lang="cs-CZ" dirty="0"/>
              <a:t>Slovinsko (2004)</a:t>
            </a:r>
          </a:p>
          <a:p>
            <a:r>
              <a:rPr lang="cs-CZ" dirty="0"/>
              <a:t>Španělsko (1986)</a:t>
            </a:r>
          </a:p>
          <a:p>
            <a:r>
              <a:rPr lang="cs-CZ" dirty="0"/>
              <a:t>Spojené království (1973)</a:t>
            </a:r>
          </a:p>
          <a:p>
            <a:r>
              <a:rPr lang="cs-CZ" dirty="0"/>
              <a:t>Švédsko (1995)</a:t>
            </a:r>
          </a:p>
        </p:txBody>
      </p:sp>
      <p:pic>
        <p:nvPicPr>
          <p:cNvPr id="1056" name="Picture 32" descr="http://files.zskaznejov.webnode.cz/200000046-4a07c4b019/Mapa%20EU%20-%204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4072" y="908720"/>
            <a:ext cx="6439969" cy="555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0997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</a:t>
            </a:r>
            <a:r>
              <a:rPr lang="en-GB" smtClean="0"/>
              <a:t>ymbol</a:t>
            </a:r>
            <a:r>
              <a:rPr lang="cs-CZ" smtClean="0"/>
              <a:t>y EU</a:t>
            </a:r>
            <a:endParaRPr lang="en-US" smtClean="0"/>
          </a:p>
        </p:txBody>
      </p:sp>
      <p:pic>
        <p:nvPicPr>
          <p:cNvPr id="4099" name="Picture 3" descr="index1_e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4376" y="2212975"/>
            <a:ext cx="6400800" cy="3675595"/>
          </a:xfrm>
          <a:prstGeom prst="roundRect">
            <a:avLst>
              <a:gd name="adj" fmla="val 7545"/>
            </a:avLst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2916238" y="2420938"/>
            <a:ext cx="133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>
                <a:solidFill>
                  <a:schemeClr val="bg1"/>
                </a:solidFill>
                <a:latin typeface="Verdana" pitchFamily="34" charset="0"/>
              </a:rPr>
              <a:t>Evropská vlajka</a:t>
            </a:r>
            <a:endParaRPr lang="en-US" sz="12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6372225" y="2349500"/>
            <a:ext cx="14017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>
                <a:solidFill>
                  <a:schemeClr val="bg1"/>
                </a:solidFill>
                <a:latin typeface="Verdana" pitchFamily="34" charset="0"/>
              </a:rPr>
              <a:t>Evropská hymna</a:t>
            </a:r>
            <a:endParaRPr lang="en-US" sz="12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2268538" y="5300663"/>
            <a:ext cx="1766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>
                <a:solidFill>
                  <a:schemeClr val="bg1"/>
                </a:solidFill>
                <a:latin typeface="Verdana" pitchFamily="34" charset="0"/>
              </a:rPr>
              <a:t>Den Evropy</a:t>
            </a:r>
            <a:r>
              <a:rPr lang="en-IE" sz="1200" b="1">
                <a:solidFill>
                  <a:schemeClr val="bg1"/>
                </a:solidFill>
                <a:latin typeface="Verdana" pitchFamily="34" charset="0"/>
              </a:rPr>
              <a:t>,</a:t>
            </a:r>
            <a:r>
              <a:rPr lang="fr-BE" sz="1200" b="1">
                <a:solidFill>
                  <a:schemeClr val="bg1"/>
                </a:solidFill>
                <a:latin typeface="Verdana" pitchFamily="34" charset="0"/>
              </a:rPr>
              <a:t> 9</a:t>
            </a:r>
            <a:r>
              <a:rPr lang="cs-CZ" sz="1200" b="1">
                <a:solidFill>
                  <a:schemeClr val="bg1"/>
                </a:solidFill>
                <a:latin typeface="Verdana" pitchFamily="34" charset="0"/>
              </a:rPr>
              <a:t>. května</a:t>
            </a:r>
            <a:endParaRPr lang="en-US" sz="12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5426075" y="5429250"/>
            <a:ext cx="2447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>
                <a:solidFill>
                  <a:schemeClr val="bg1"/>
                </a:solidFill>
                <a:latin typeface="Verdana" pitchFamily="34" charset="0"/>
              </a:rPr>
              <a:t>M</a:t>
            </a:r>
            <a:r>
              <a:rPr lang="fr-BE" sz="1200" b="1">
                <a:solidFill>
                  <a:schemeClr val="bg1"/>
                </a:solidFill>
                <a:latin typeface="Verdana" pitchFamily="34" charset="0"/>
              </a:rPr>
              <a:t>otto: </a:t>
            </a:r>
            <a:r>
              <a:rPr lang="cs-CZ" sz="1200" b="1">
                <a:solidFill>
                  <a:schemeClr val="bg1"/>
                </a:solidFill>
                <a:latin typeface="Verdana" pitchFamily="34" charset="0"/>
              </a:rPr>
              <a:t>Jednotná v rozmanitosti</a:t>
            </a:r>
            <a:endParaRPr lang="en-US" sz="1200" b="1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36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Symboly EU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b="1" dirty="0"/>
          </a:p>
          <a:p>
            <a:r>
              <a:rPr lang="cs-CZ" dirty="0"/>
              <a:t>Evropská unie používá několik symbolů, z nichž nejznámější je kruh zlatých hvězd na modrém pozadí.</a:t>
            </a:r>
          </a:p>
          <a:p>
            <a:r>
              <a:rPr lang="cs-CZ" dirty="0"/>
              <a:t>Na této stránce najdete informace i o dalších symbolech EU, jako je její hymna či motto.</a:t>
            </a:r>
          </a:p>
          <a:p>
            <a:r>
              <a:rPr lang="cs-CZ" b="1" u="sng" dirty="0">
                <a:hlinkClick r:id="rId2" tooltip="Evropská vlajka"/>
              </a:rPr>
              <a:t>Evropská vlajka</a:t>
            </a:r>
            <a:endParaRPr lang="cs-CZ" b="1" dirty="0"/>
          </a:p>
          <a:p>
            <a:r>
              <a:rPr lang="cs-CZ" dirty="0"/>
              <a:t>Dvanáct hvězd v kruhu symbolizuje ideál jednoty, solidarity </a:t>
            </a:r>
            <a:r>
              <a:rPr lang="cs-CZ" dirty="0" smtClean="0"/>
              <a:t>a harmonie </a:t>
            </a:r>
            <a:r>
              <a:rPr lang="cs-CZ" dirty="0"/>
              <a:t>mezi národy Evropy.</a:t>
            </a:r>
          </a:p>
          <a:p>
            <a:r>
              <a:rPr lang="cs-CZ" b="1" u="sng" dirty="0">
                <a:hlinkClick r:id="rId3" tooltip="Evropská hymna"/>
              </a:rPr>
              <a:t>Evropská hymna</a:t>
            </a:r>
            <a:endParaRPr lang="cs-CZ" b="1" dirty="0"/>
          </a:p>
          <a:p>
            <a:r>
              <a:rPr lang="cs-CZ" dirty="0"/>
              <a:t>Melodie hymny je převzata z Deváté symfonie Ludwiga van Beethovena, kterou složil v roce 1823.</a:t>
            </a:r>
          </a:p>
          <a:p>
            <a:r>
              <a:rPr lang="cs-CZ" b="1" u="sng" dirty="0">
                <a:hlinkClick r:id="rId4" tooltip="Den Evropy"/>
              </a:rPr>
              <a:t>Den Evropy</a:t>
            </a:r>
            <a:endParaRPr lang="cs-CZ" b="1" dirty="0"/>
          </a:p>
          <a:p>
            <a:r>
              <a:rPr lang="cs-CZ" dirty="0"/>
              <a:t>Myšlenky, ze kterých vzešla Evropská unie, byly poprvé prezentovány francouzským ministrem zahraničí Robertem </a:t>
            </a:r>
            <a:r>
              <a:rPr lang="cs-CZ" dirty="0" err="1"/>
              <a:t>Schumanem</a:t>
            </a:r>
            <a:r>
              <a:rPr lang="cs-CZ" dirty="0"/>
              <a:t> 9. května 1950. Proto se tento den slaví jako Den Evropy.</a:t>
            </a:r>
          </a:p>
          <a:p>
            <a:r>
              <a:rPr lang="cs-CZ" b="1" u="sng" dirty="0">
                <a:hlinkClick r:id="rId5" tooltip="Motto EU"/>
              </a:rPr>
              <a:t>Motto EU</a:t>
            </a:r>
            <a:endParaRPr lang="cs-CZ" b="1" dirty="0"/>
          </a:p>
          <a:p>
            <a:r>
              <a:rPr lang="cs-CZ" dirty="0"/>
              <a:t>Mottem Evropské unie je „Jednotná v rozmanitosti“.</a:t>
            </a:r>
          </a:p>
          <a:p>
            <a:r>
              <a:rPr lang="cs-CZ" dirty="0"/>
              <a:t>Vyjadřuje společné odhodlání Evropanů, kteří prostřednictvím EU usilují o mír a prosperitu a zároveň jsou obohacováni různými kulturami, tradicemi a jazyky tohoto kontinentu.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4822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 O ZNALOSTECH EVROPY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europa.eu/europago/explore/init.jsp?language=cs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833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cs-CZ" dirty="0" smtClean="0"/>
              <a:t>Jaké jsou hlavní cíle EU ?</a:t>
            </a:r>
          </a:p>
          <a:p>
            <a:pPr marL="457200" indent="-457200">
              <a:buAutoNum type="arabicPeriod"/>
            </a:pPr>
            <a:r>
              <a:rPr lang="cs-CZ" dirty="0" smtClean="0"/>
              <a:t>Které znáš orgány a instituce  EU ?</a:t>
            </a:r>
          </a:p>
          <a:p>
            <a:pPr marL="457200" indent="-457200">
              <a:buAutoNum type="arabicPeriod"/>
            </a:pPr>
            <a:r>
              <a:rPr lang="cs-CZ" dirty="0" smtClean="0"/>
              <a:t>Od kdy je ČR členem EU, jmenuj některé   </a:t>
            </a:r>
          </a:p>
          <a:p>
            <a:pPr marL="0" indent="0">
              <a:buNone/>
            </a:pPr>
            <a:r>
              <a:rPr lang="cs-CZ" dirty="0" smtClean="0"/>
              <a:t>     další členské státy .</a:t>
            </a:r>
          </a:p>
          <a:p>
            <a:pPr marL="457200" indent="-457200">
              <a:buAutoNum type="arabicPeriod" startAt="4"/>
            </a:pPr>
            <a:r>
              <a:rPr lang="cs-CZ" dirty="0" smtClean="0"/>
              <a:t>Znáš symboly EU ?</a:t>
            </a:r>
          </a:p>
          <a:p>
            <a:pPr marL="457200" indent="-457200">
              <a:buAutoNum type="arabicPeriod" startAt="4"/>
            </a:pPr>
            <a:r>
              <a:rPr lang="cs-CZ" dirty="0" smtClean="0"/>
              <a:t>Co víš </a:t>
            </a:r>
            <a:r>
              <a:rPr lang="cs-CZ" smtClean="0"/>
              <a:t>o euru ?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7294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435</Words>
  <Application>Microsoft Office PowerPoint</Application>
  <PresentationFormat>Předvádění na obrazovce (4:3)</PresentationFormat>
  <Paragraphs>76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ČR A EVROPSKÁ INTEGRACE</vt:lpstr>
      <vt:lpstr>VZNIK EU</vt:lpstr>
      <vt:lpstr>Hlavní cíle eu</vt:lpstr>
      <vt:lpstr>Orgány a instituce eu</vt:lpstr>
      <vt:lpstr>Členské státy eu</vt:lpstr>
      <vt:lpstr>Symboly EU</vt:lpstr>
      <vt:lpstr>Symboly EU </vt:lpstr>
      <vt:lpstr>HRA O ZNALOSTECH EVROPY</vt:lpstr>
      <vt:lpstr>Kontrolní otázky</vt:lpstr>
      <vt:lpstr>ZDROJE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Marie Hlaváčová</cp:lastModifiedBy>
  <cp:revision>10</cp:revision>
  <dcterms:created xsi:type="dcterms:W3CDTF">2013-03-09T21:18:33Z</dcterms:created>
  <dcterms:modified xsi:type="dcterms:W3CDTF">2020-03-17T12:00:03Z</dcterms:modified>
</cp:coreProperties>
</file>